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76" r:id="rId2"/>
    <p:sldId id="277" r:id="rId3"/>
    <p:sldId id="278" r:id="rId4"/>
    <p:sldId id="279" r:id="rId5"/>
    <p:sldId id="260" r:id="rId6"/>
    <p:sldId id="259" r:id="rId7"/>
    <p:sldId id="274" r:id="rId8"/>
    <p:sldId id="280" r:id="rId9"/>
    <p:sldId id="262" r:id="rId10"/>
    <p:sldId id="264" r:id="rId11"/>
    <p:sldId id="272" r:id="rId12"/>
    <p:sldId id="265" r:id="rId13"/>
    <p:sldId id="263" r:id="rId14"/>
    <p:sldId id="273" r:id="rId15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Cormorant Garamond" panose="020B0604020202020204" charset="0"/>
      <p:regular r:id="rId18"/>
    </p:embeddedFont>
    <p:embeddedFont>
      <p:font typeface="Cormorant Garamond Bold" panose="020B0604020202020204" charset="0"/>
      <p:regular r:id="rId19"/>
    </p:embeddedFont>
    <p:embeddedFont>
      <p:font typeface="Cormorant Garamond Bold Italics" panose="020B0604020202020204" charset="0"/>
      <p:regular r:id="rId20"/>
    </p:embeddedFont>
    <p:embeddedFont>
      <p:font typeface="Quicksan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662"/>
    <a:srgbClr val="999999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94622" autoAdjust="0"/>
  </p:normalViewPr>
  <p:slideViewPr>
    <p:cSldViewPr>
      <p:cViewPr varScale="1">
        <p:scale>
          <a:sx n="49" d="100"/>
          <a:sy n="49" d="100"/>
        </p:scale>
        <p:origin x="31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721CC-8656-46BC-8CEC-FFA964F0CCEA}" type="datetimeFigureOut">
              <a:rPr lang="en-IN" smtClean="0"/>
              <a:t>01-08-2025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28B24-B78A-4DD1-BCE7-EE72CC17C9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40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80" y="2886715"/>
            <a:ext cx="16862890" cy="421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Mobility and Deadline-Aware Task Scheduling Mechanism for Vehicular Edge Computing 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36474" y="8882209"/>
            <a:ext cx="1164364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Quicksand Bold"/>
                <a:ea typeface="Quicksand Bold"/>
                <a:cs typeface="Quicksand Bold"/>
                <a:sym typeface="Quicksand Bold"/>
              </a:rPr>
              <a:t>Team 25</a:t>
            </a:r>
          </a:p>
        </p:txBody>
      </p:sp>
      <p:sp>
        <p:nvSpPr>
          <p:cNvPr id="7" name="Freeform 7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50031" y="1589674"/>
            <a:ext cx="13880569" cy="854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IEEE Transactions on Intelligent Transportation Systems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5006" y="7655553"/>
            <a:ext cx="15387039" cy="111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13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Joahannes B. D. da Costa , Allan M. de Souza , Rodolfo I. Meneguette , Eduardo Cerqueira , Denis Rosário , Christoph Sommer , and Leandro Villas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6722" y="6403696"/>
            <a:ext cx="12902078" cy="3230761"/>
            <a:chOff x="0" y="-38100"/>
            <a:chExt cx="3398078" cy="850900"/>
          </a:xfrm>
        </p:grpSpPr>
        <p:sp>
          <p:nvSpPr>
            <p:cNvPr id="3" name="Freeform 3"/>
            <p:cNvSpPr/>
            <p:nvPr/>
          </p:nvSpPr>
          <p:spPr>
            <a:xfrm>
              <a:off x="20463" y="0"/>
              <a:ext cx="3377615" cy="812800"/>
            </a:xfrm>
            <a:custGeom>
              <a:avLst/>
              <a:gdLst/>
              <a:ahLst/>
              <a:cxnLst/>
              <a:rect l="l" t="t" r="r" b="b"/>
              <a:pathLst>
                <a:path w="3377615" h="812800">
                  <a:moveTo>
                    <a:pt x="30788" y="0"/>
                  </a:moveTo>
                  <a:lnTo>
                    <a:pt x="3346827" y="0"/>
                  </a:lnTo>
                  <a:cubicBezTo>
                    <a:pt x="3363831" y="0"/>
                    <a:pt x="3377615" y="13784"/>
                    <a:pt x="3377615" y="30788"/>
                  </a:cubicBezTo>
                  <a:lnTo>
                    <a:pt x="3377615" y="782012"/>
                  </a:lnTo>
                  <a:cubicBezTo>
                    <a:pt x="3377615" y="799016"/>
                    <a:pt x="3363831" y="812800"/>
                    <a:pt x="3346827" y="812800"/>
                  </a:cubicBezTo>
                  <a:lnTo>
                    <a:pt x="30788" y="812800"/>
                  </a:lnTo>
                  <a:cubicBezTo>
                    <a:pt x="13784" y="812800"/>
                    <a:pt x="0" y="799016"/>
                    <a:pt x="0" y="782012"/>
                  </a:cubicBezTo>
                  <a:lnTo>
                    <a:pt x="0" y="30788"/>
                  </a:lnTo>
                  <a:cubicBezTo>
                    <a:pt x="0" y="13784"/>
                    <a:pt x="13784" y="0"/>
                    <a:pt x="30788" y="0"/>
                  </a:cubicBez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77615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238897"/>
              </p:ext>
            </p:extLst>
          </p:nvPr>
        </p:nvGraphicFramePr>
        <p:xfrm>
          <a:off x="515420" y="180373"/>
          <a:ext cx="13462330" cy="585276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075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94301">
                <a:tc>
                  <a:txBody>
                    <a:bodyPr/>
                    <a:lstStyle/>
                    <a:p>
                      <a:pPr algn="ctr">
                        <a:lnSpc>
                          <a:spcPts val="6719"/>
                        </a:lnSpc>
                        <a:defRPr/>
                      </a:pPr>
                      <a:r>
                        <a:rPr lang="en-US" sz="4799" b="1" dirty="0">
                          <a:solidFill>
                            <a:srgbClr val="0F4662"/>
                          </a:solidFill>
                          <a:sym typeface="Cormorant Garamond Bold"/>
                        </a:rPr>
                        <a:t>Tools/Framework</a:t>
                      </a:r>
                      <a:endParaRPr lang="en-US" sz="1100" dirty="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719"/>
                        </a:lnSpc>
                        <a:defRPr/>
                      </a:pPr>
                      <a:r>
                        <a:rPr lang="en-US" sz="4799" b="1">
                          <a:solidFill>
                            <a:srgbClr val="0F4662"/>
                          </a:solidFill>
                          <a:sym typeface="Cormorant Garamond Bold"/>
                        </a:rPr>
                        <a:t>Reason for Use</a:t>
                      </a:r>
                      <a:endParaRPr lang="en-US" sz="1100"/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148">
                <a:tc>
                  <a:txBody>
                    <a:bodyPr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 dirty="0">
                          <a:solidFill>
                            <a:srgbClr val="0F4662"/>
                          </a:solidFill>
                          <a:sym typeface="Cormorant Garamond"/>
                        </a:rPr>
                        <a:t>SUMO</a:t>
                      </a:r>
                      <a:endParaRPr lang="en-US" sz="1100" dirty="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F4662"/>
                          </a:solidFill>
                          <a:sym typeface="Arimo"/>
                        </a:rPr>
                        <a:t>	Realistic vehicular mobility modeling</a:t>
                      </a:r>
                      <a:endParaRPr lang="en-US" sz="1100" dirty="0"/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4167">
                <a:tc>
                  <a:txBody>
                    <a:bodyPr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>
                          <a:solidFill>
                            <a:srgbClr val="0F4662"/>
                          </a:solidFill>
                          <a:sym typeface="Cormorant Garamond"/>
                        </a:rPr>
                        <a:t>iFogSim2</a:t>
                      </a:r>
                      <a:endParaRPr lang="en-US" sz="110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F4662"/>
                          </a:solidFill>
                          <a:sym typeface="Arimo"/>
                        </a:rPr>
                        <a:t>	Supports fog/edge nodes, task scheduling, cost modeling</a:t>
                      </a:r>
                      <a:endParaRPr lang="en-US" sz="1100" dirty="0"/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7148">
                <a:tc>
                  <a:txBody>
                    <a:bodyPr/>
                    <a:lstStyle/>
                    <a:p>
                      <a:pPr algn="ctr">
                        <a:lnSpc>
                          <a:spcPts val="5319"/>
                        </a:lnSpc>
                        <a:defRPr/>
                      </a:pPr>
                      <a:r>
                        <a:rPr lang="en-US" sz="3799" dirty="0">
                          <a:solidFill>
                            <a:srgbClr val="0F4662"/>
                          </a:solidFill>
                          <a:sym typeface="Cormorant Garamond"/>
                        </a:rPr>
                        <a:t>Python (TensorFlow/</a:t>
                      </a:r>
                      <a:r>
                        <a:rPr lang="en-US" sz="3799" dirty="0" err="1">
                          <a:solidFill>
                            <a:srgbClr val="0F4662"/>
                          </a:solidFill>
                          <a:sym typeface="Cormorant Garamond"/>
                        </a:rPr>
                        <a:t>Keras</a:t>
                      </a:r>
                      <a:r>
                        <a:rPr lang="en-US" sz="3799" dirty="0">
                          <a:solidFill>
                            <a:srgbClr val="0F4662"/>
                          </a:solidFill>
                          <a:sym typeface="Cormorant Garamond"/>
                        </a:rPr>
                        <a:t>)</a:t>
                      </a:r>
                      <a:endParaRPr lang="en-US" sz="1100" dirty="0"/>
                    </a:p>
                  </a:txBody>
                  <a:tcPr marL="190500" marR="190500" marT="190500" marB="19050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dirty="0">
                          <a:solidFill>
                            <a:srgbClr val="0F4662"/>
                          </a:solidFill>
                          <a:sym typeface="Arimo"/>
                        </a:rPr>
                        <a:t>To train and run the LSTM model</a:t>
                      </a:r>
                      <a:endParaRPr lang="en-US" sz="1100" dirty="0"/>
                    </a:p>
                  </a:txBody>
                  <a:tcPr marL="190500" marR="190500" marT="190500" marB="190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3189855" y="7747408"/>
            <a:ext cx="1115524" cy="11155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83074" y="6526670"/>
            <a:ext cx="13350096" cy="426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800" b="1" i="1" dirty="0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Integration Strategy:</a:t>
            </a:r>
          </a:p>
          <a:p>
            <a:pPr marL="863598" lvl="1" indent="-431799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800" b="1" i="1" dirty="0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Run SUMO → generate vehicle traces.</a:t>
            </a:r>
          </a:p>
          <a:p>
            <a:pPr marL="863598" lvl="1" indent="-431799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800" b="1" i="1" dirty="0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Python predicts future CPU and storage availability for each VC.</a:t>
            </a:r>
          </a:p>
          <a:p>
            <a:pPr marL="863598" lvl="1" indent="-431799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800" b="1" i="1" dirty="0">
                <a:solidFill>
                  <a:srgbClr val="FFFFFF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Feed into iFogSim2 to simulate edge environment.</a:t>
            </a:r>
          </a:p>
          <a:p>
            <a:pPr marL="863598" lvl="1" indent="-431799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endParaRPr lang="en-US" sz="3800" b="1" i="1" dirty="0">
              <a:solidFill>
                <a:srgbClr val="FFFFF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800" b="1" i="1" dirty="0">
              <a:solidFill>
                <a:srgbClr val="FFFFFF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4052" y="491140"/>
            <a:ext cx="3131148" cy="1193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Tradeoffs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6511" y="1854200"/>
            <a:ext cx="18131489" cy="858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Mobility vs Stability</a:t>
            </a:r>
          </a:p>
          <a:p>
            <a:pPr marL="863599" marR="0" lvl="1" indent="-43180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High mobility enables wider task dissemination, but decreases connection duration and predictability.</a:t>
            </a:r>
          </a:p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Task Deadline Satisfaction vs Resource Utilization</a:t>
            </a:r>
          </a:p>
          <a:p>
            <a:pPr marL="863599" marR="0" lvl="1" indent="-43180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To meet strict deadlines, some tasks may be scheduled to less-loaded VCs, leaving other VCs underutilized.</a:t>
            </a:r>
          </a:p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Cost Efficiency vs Performance</a:t>
            </a:r>
          </a:p>
          <a:p>
            <a:pPr marL="863599" marR="0" lvl="1" indent="-43180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Scheduling on vehicles is cheaper  but may have higher delays due to mobility; BSs are more reliable but expensive.</a:t>
            </a:r>
          </a:p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Prediction Accuracy vs Complexity</a:t>
            </a:r>
          </a:p>
          <a:p>
            <a:pPr marL="863599" marR="0" lvl="1" indent="-43180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Using LSTM increases prediction accuracy, but adds ML overhead and needs training data.</a:t>
            </a:r>
          </a:p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999" b="1" i="1" u="none" strike="noStrike" kern="1200" cap="none" spc="0" normalizeH="0" baseline="0" noProof="0" dirty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333500"/>
            <a:ext cx="14693603" cy="702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863598" marR="0" lvl="1" indent="-431799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MARINA is a novel, efficient task scheduling mechanism for VEC.</a:t>
            </a:r>
          </a:p>
          <a:p>
            <a:pPr marL="863598" marR="0" lvl="1" indent="-431799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Combines resource prediction, deadline awareness, and cost efficiency.</a:t>
            </a:r>
          </a:p>
          <a:p>
            <a:pPr marL="863598" marR="0" lvl="1" indent="-431799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Outperforms state-of-the-art in:</a:t>
            </a:r>
          </a:p>
          <a:p>
            <a:pPr marL="1727196" marR="0" lvl="2" indent="-575732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⚬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Task scheduling rate (up to 91%),</a:t>
            </a:r>
          </a:p>
          <a:p>
            <a:pPr marL="1727196" marR="0" lvl="2" indent="-575732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⚬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Monetary cost (reduced by ~80%),</a:t>
            </a:r>
          </a:p>
          <a:p>
            <a:pPr marL="1727196" marR="0" lvl="2" indent="-575732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⚬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Latency (lower system delay).</a:t>
            </a:r>
          </a:p>
          <a:p>
            <a:pPr marL="863598" marR="0" lvl="1" indent="-431799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Uses a modular hybrid architecture deployable in real-world smart cities.</a:t>
            </a:r>
          </a:p>
          <a:p>
            <a:pPr marL="863598" marR="0" lvl="1" indent="-431799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999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Offers a scalable, ML-assisted approach for intelligent vehicular ecosystems.</a:t>
            </a:r>
          </a:p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999" b="1" i="1" u="none" strike="noStrike" kern="1200" cap="none" spc="0" normalizeH="0" baseline="0" noProof="0" dirty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80659"/>
            <a:ext cx="3550047" cy="119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4804" y="3127639"/>
            <a:ext cx="3158028" cy="3117834"/>
          </a:xfrm>
          <a:custGeom>
            <a:avLst/>
            <a:gdLst/>
            <a:ahLst/>
            <a:cxnLst/>
            <a:rect l="l" t="t" r="r" b="b"/>
            <a:pathLst>
              <a:path w="3158028" h="3117834">
                <a:moveTo>
                  <a:pt x="0" y="0"/>
                </a:moveTo>
                <a:lnTo>
                  <a:pt x="3158027" y="0"/>
                </a:lnTo>
                <a:lnTo>
                  <a:pt x="3158027" y="3117834"/>
                </a:lnTo>
                <a:lnTo>
                  <a:pt x="0" y="3117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78895" y="66044"/>
            <a:ext cx="4989314" cy="2454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1" u="sng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Task </a:t>
            </a:r>
          </a:p>
          <a:p>
            <a:pPr marL="0" marR="0" lvl="0" indent="0" algn="ctr" defTabSz="914400" rtl="0" eaLnBrk="1" fontAlgn="auto" latinLnBrk="0" hangingPunct="1">
              <a:lnSpc>
                <a:spcPts val="9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1" u="sng" strike="noStrike" kern="1200" cap="none" spc="0" normalizeH="0" baseline="0" noProof="0" dirty="0" err="1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Splitup</a:t>
            </a:r>
            <a:endParaRPr kumimoji="0" lang="en-US" sz="7000" b="1" i="1" u="sng" strike="noStrike" kern="1200" cap="none" spc="0" normalizeH="0" baseline="0" noProof="0" dirty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337025" y="785514"/>
            <a:ext cx="4119877" cy="411987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52400" y="114300"/>
              <a:ext cx="508000" cy="54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49480" y="1243786"/>
            <a:ext cx="2418971" cy="934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6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75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Karthik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565361" y="5659746"/>
            <a:ext cx="4119877" cy="41198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52400" y="114300"/>
              <a:ext cx="508000" cy="54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3160" y="714009"/>
            <a:ext cx="4119877" cy="41198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52400" y="114300"/>
              <a:ext cx="508000" cy="54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488483"/>
            <a:ext cx="4119877" cy="411987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45826" y="33348"/>
                  </a:lnTo>
                  <a:lnTo>
                    <a:pt x="491360" y="8881"/>
                  </a:lnTo>
                  <a:lnTo>
                    <a:pt x="522953" y="49652"/>
                  </a:lnTo>
                  <a:lnTo>
                    <a:pt x="572609" y="35135"/>
                  </a:lnTo>
                  <a:lnTo>
                    <a:pt x="594986" y="81548"/>
                  </a:lnTo>
                  <a:lnTo>
                    <a:pt x="646591" y="77616"/>
                  </a:lnTo>
                  <a:lnTo>
                    <a:pt x="658778" y="127641"/>
                  </a:lnTo>
                  <a:lnTo>
                    <a:pt x="710077" y="134465"/>
                  </a:lnTo>
                  <a:lnTo>
                    <a:pt x="711539" y="185918"/>
                  </a:lnTo>
                  <a:lnTo>
                    <a:pt x="760292" y="203200"/>
                  </a:lnTo>
                  <a:lnTo>
                    <a:pt x="750965" y="253830"/>
                  </a:lnTo>
                  <a:lnTo>
                    <a:pt x="795038" y="280816"/>
                  </a:lnTo>
                  <a:lnTo>
                    <a:pt x="775331" y="328411"/>
                  </a:lnTo>
                  <a:lnTo>
                    <a:pt x="812800" y="363920"/>
                  </a:lnTo>
                  <a:lnTo>
                    <a:pt x="783573" y="406400"/>
                  </a:lnTo>
                  <a:lnTo>
                    <a:pt x="812800" y="448880"/>
                  </a:lnTo>
                  <a:lnTo>
                    <a:pt x="775331" y="484389"/>
                  </a:lnTo>
                  <a:lnTo>
                    <a:pt x="795038" y="531984"/>
                  </a:lnTo>
                  <a:lnTo>
                    <a:pt x="750965" y="558970"/>
                  </a:lnTo>
                  <a:lnTo>
                    <a:pt x="760292" y="609600"/>
                  </a:lnTo>
                  <a:lnTo>
                    <a:pt x="711539" y="626882"/>
                  </a:lnTo>
                  <a:lnTo>
                    <a:pt x="710077" y="678335"/>
                  </a:lnTo>
                  <a:lnTo>
                    <a:pt x="658778" y="685159"/>
                  </a:lnTo>
                  <a:lnTo>
                    <a:pt x="646591" y="735184"/>
                  </a:lnTo>
                  <a:lnTo>
                    <a:pt x="594986" y="731252"/>
                  </a:lnTo>
                  <a:lnTo>
                    <a:pt x="572609" y="777665"/>
                  </a:lnTo>
                  <a:lnTo>
                    <a:pt x="522953" y="763148"/>
                  </a:lnTo>
                  <a:lnTo>
                    <a:pt x="491360" y="803919"/>
                  </a:lnTo>
                  <a:lnTo>
                    <a:pt x="445826" y="779452"/>
                  </a:lnTo>
                  <a:lnTo>
                    <a:pt x="406400" y="812800"/>
                  </a:lnTo>
                  <a:lnTo>
                    <a:pt x="366974" y="779452"/>
                  </a:lnTo>
                  <a:lnTo>
                    <a:pt x="321440" y="803919"/>
                  </a:lnTo>
                  <a:lnTo>
                    <a:pt x="289847" y="763148"/>
                  </a:lnTo>
                  <a:lnTo>
                    <a:pt x="240191" y="777665"/>
                  </a:lnTo>
                  <a:lnTo>
                    <a:pt x="217814" y="731252"/>
                  </a:lnTo>
                  <a:lnTo>
                    <a:pt x="166209" y="735184"/>
                  </a:lnTo>
                  <a:lnTo>
                    <a:pt x="154022" y="685159"/>
                  </a:lnTo>
                  <a:lnTo>
                    <a:pt x="102722" y="678335"/>
                  </a:lnTo>
                  <a:lnTo>
                    <a:pt x="101260" y="626882"/>
                  </a:lnTo>
                  <a:lnTo>
                    <a:pt x="52509" y="609600"/>
                  </a:lnTo>
                  <a:lnTo>
                    <a:pt x="61835" y="558970"/>
                  </a:lnTo>
                  <a:lnTo>
                    <a:pt x="17762" y="531984"/>
                  </a:lnTo>
                  <a:lnTo>
                    <a:pt x="37469" y="484389"/>
                  </a:lnTo>
                  <a:lnTo>
                    <a:pt x="0" y="448880"/>
                  </a:lnTo>
                  <a:lnTo>
                    <a:pt x="29227" y="406400"/>
                  </a:lnTo>
                  <a:lnTo>
                    <a:pt x="0" y="363920"/>
                  </a:lnTo>
                  <a:lnTo>
                    <a:pt x="37469" y="328411"/>
                  </a:lnTo>
                  <a:lnTo>
                    <a:pt x="17762" y="280816"/>
                  </a:lnTo>
                  <a:lnTo>
                    <a:pt x="61835" y="253830"/>
                  </a:lnTo>
                  <a:lnTo>
                    <a:pt x="52509" y="203200"/>
                  </a:lnTo>
                  <a:lnTo>
                    <a:pt x="101260" y="185918"/>
                  </a:lnTo>
                  <a:lnTo>
                    <a:pt x="102722" y="134465"/>
                  </a:lnTo>
                  <a:lnTo>
                    <a:pt x="154022" y="127641"/>
                  </a:lnTo>
                  <a:lnTo>
                    <a:pt x="166209" y="77616"/>
                  </a:lnTo>
                  <a:lnTo>
                    <a:pt x="217814" y="81548"/>
                  </a:lnTo>
                  <a:lnTo>
                    <a:pt x="240191" y="35135"/>
                  </a:lnTo>
                  <a:lnTo>
                    <a:pt x="289847" y="49652"/>
                  </a:lnTo>
                  <a:lnTo>
                    <a:pt x="321440" y="8881"/>
                  </a:lnTo>
                  <a:lnTo>
                    <a:pt x="366974" y="3334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F466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52400" y="114300"/>
              <a:ext cx="508000" cy="54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63941" y="1187747"/>
            <a:ext cx="1758315" cy="90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2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6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Nehan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12162" y="6099074"/>
            <a:ext cx="3190875" cy="670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4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63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Harish Veylan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09356" y="6159748"/>
            <a:ext cx="2885218" cy="766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9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93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Kanish Khan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308" y="2184964"/>
            <a:ext cx="3031580" cy="215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3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9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Architecture and Scheduling Logic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08690" y="2184964"/>
            <a:ext cx="4576548" cy="150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0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2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Task Modeling &amp;</a:t>
            </a:r>
          </a:p>
          <a:p>
            <a:pPr marL="0" marR="0" lvl="0" indent="0" algn="ctr" defTabSz="914400" rtl="0" eaLnBrk="1" fontAlgn="auto" latinLnBrk="0" hangingPunct="1">
              <a:lnSpc>
                <a:spcPts val="602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2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Metrics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1728" y="6701275"/>
            <a:ext cx="3371743" cy="287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0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73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Simulation Environment &amp; Network Setup</a:t>
            </a:r>
          </a:p>
          <a:p>
            <a:pPr marL="0" marR="0" lvl="0" indent="0" algn="ctr" defTabSz="914400" rtl="0" eaLnBrk="1" fontAlgn="auto" latinLnBrk="0" hangingPunct="1">
              <a:lnSpc>
                <a:spcPts val="570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73" b="1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880496" y="6945192"/>
            <a:ext cx="3576406" cy="208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8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86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Performance Tuning &amp;</a:t>
            </a:r>
          </a:p>
          <a:p>
            <a:pPr marL="0" marR="0" lvl="0" indent="0" algn="ctr" defTabSz="914400" rtl="0" eaLnBrk="1" fontAlgn="auto" latinLnBrk="0" hangingPunct="1">
              <a:lnSpc>
                <a:spcPts val="558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86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Result Validation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13592" y="3693738"/>
            <a:ext cx="4663176" cy="144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90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1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Q/A Time 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2608" y="2553333"/>
            <a:ext cx="16843154" cy="574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8566" marR="0" lvl="1" indent="-394283" algn="just" defTabSz="914400" rtl="0" eaLnBrk="1" fontAlgn="auto" latinLnBrk="0" hangingPunct="1">
              <a:lnSpc>
                <a:spcPts val="51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52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The rise of autonomous and connected vehicles is driving demand for low-latency, real-time services.</a:t>
            </a:r>
          </a:p>
          <a:p>
            <a:pPr marL="788566" marR="0" lvl="1" indent="-394283" algn="just" defTabSz="914400" rtl="0" eaLnBrk="1" fontAlgn="auto" latinLnBrk="0" hangingPunct="1">
              <a:lnSpc>
                <a:spcPts val="51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52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Applications such as autonomous driving, real-time object detection, AI learning, etc., require high computation power on the move.</a:t>
            </a:r>
          </a:p>
          <a:p>
            <a:pPr marL="788566" marR="0" lvl="1" indent="-394283" algn="just" defTabSz="914400" rtl="0" eaLnBrk="1" fontAlgn="auto" latinLnBrk="0" hangingPunct="1">
              <a:lnSpc>
                <a:spcPts val="51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52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Traditional cloud computing is not viable due to network delays and bandwidth bottlenecks.</a:t>
            </a:r>
          </a:p>
          <a:p>
            <a:pPr marL="788566" marR="0" lvl="1" indent="-394283" algn="just" defTabSz="914400" rtl="0" eaLnBrk="1" fontAlgn="auto" latinLnBrk="0" hangingPunct="1">
              <a:lnSpc>
                <a:spcPts val="51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52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Vehicular Edge Computing (VEC) brings computation closer to vehicles using edge nodes like roadside units (RSUs), base stations (BS), and even vehicles themselves.</a:t>
            </a:r>
          </a:p>
          <a:p>
            <a:pPr marL="788566" marR="0" lvl="1" indent="-394283" algn="just" defTabSz="914400" rtl="0" eaLnBrk="1" fontAlgn="auto" latinLnBrk="0" hangingPunct="1">
              <a:lnSpc>
                <a:spcPts val="51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652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This leads to the formation of Vehicular Clouds (VCs) that share computing and storage.</a:t>
            </a:r>
          </a:p>
          <a:p>
            <a:pPr marL="0" marR="0" lvl="0" indent="0" algn="just" defTabSz="914400" rtl="0" eaLnBrk="1" fontAlgn="auto" latinLnBrk="0" hangingPunct="1">
              <a:lnSpc>
                <a:spcPts val="51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52" b="1" i="1" u="none" strike="noStrike" kern="1200" cap="none" spc="0" normalizeH="0" baseline="0" noProof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856096"/>
            <a:ext cx="2035064" cy="1430904"/>
          </a:xfrm>
          <a:custGeom>
            <a:avLst/>
            <a:gdLst/>
            <a:ahLst/>
            <a:cxnLst/>
            <a:rect l="l" t="t" r="r" b="b"/>
            <a:pathLst>
              <a:path w="2035064" h="1430904">
                <a:moveTo>
                  <a:pt x="0" y="0"/>
                </a:moveTo>
                <a:lnTo>
                  <a:pt x="2035064" y="0"/>
                </a:lnTo>
                <a:lnTo>
                  <a:pt x="2035064" y="1430904"/>
                </a:lnTo>
                <a:lnTo>
                  <a:pt x="0" y="14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68069" y="8856096"/>
            <a:ext cx="2035064" cy="1430904"/>
          </a:xfrm>
          <a:custGeom>
            <a:avLst/>
            <a:gdLst/>
            <a:ahLst/>
            <a:cxnLst/>
            <a:rect l="l" t="t" r="r" b="b"/>
            <a:pathLst>
              <a:path w="2035064" h="1430904">
                <a:moveTo>
                  <a:pt x="0" y="0"/>
                </a:moveTo>
                <a:lnTo>
                  <a:pt x="2035064" y="0"/>
                </a:lnTo>
                <a:lnTo>
                  <a:pt x="2035064" y="1430904"/>
                </a:lnTo>
                <a:lnTo>
                  <a:pt x="0" y="14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41768" y="8856096"/>
            <a:ext cx="2035064" cy="1430904"/>
          </a:xfrm>
          <a:custGeom>
            <a:avLst/>
            <a:gdLst/>
            <a:ahLst/>
            <a:cxnLst/>
            <a:rect l="l" t="t" r="r" b="b"/>
            <a:pathLst>
              <a:path w="2035064" h="1430904">
                <a:moveTo>
                  <a:pt x="0" y="0"/>
                </a:moveTo>
                <a:lnTo>
                  <a:pt x="2035064" y="0"/>
                </a:lnTo>
                <a:lnTo>
                  <a:pt x="2035064" y="1430904"/>
                </a:lnTo>
                <a:lnTo>
                  <a:pt x="0" y="14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50359" y="9571548"/>
            <a:ext cx="4016733" cy="176560"/>
          </a:xfrm>
          <a:custGeom>
            <a:avLst/>
            <a:gdLst/>
            <a:ahLst/>
            <a:cxnLst/>
            <a:rect l="l" t="t" r="r" b="b"/>
            <a:pathLst>
              <a:path w="4016733" h="176560">
                <a:moveTo>
                  <a:pt x="0" y="0"/>
                </a:moveTo>
                <a:lnTo>
                  <a:pt x="4016733" y="0"/>
                </a:lnTo>
                <a:lnTo>
                  <a:pt x="4016733" y="176560"/>
                </a:lnTo>
                <a:lnTo>
                  <a:pt x="0" y="17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9971" y="580659"/>
            <a:ext cx="4746429" cy="1193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10864084" y="9659828"/>
            <a:ext cx="4016733" cy="176560"/>
          </a:xfrm>
          <a:custGeom>
            <a:avLst/>
            <a:gdLst/>
            <a:ahLst/>
            <a:cxnLst/>
            <a:rect l="l" t="t" r="r" b="b"/>
            <a:pathLst>
              <a:path w="4016733" h="176560">
                <a:moveTo>
                  <a:pt x="0" y="0"/>
                </a:moveTo>
                <a:lnTo>
                  <a:pt x="4016733" y="0"/>
                </a:lnTo>
                <a:lnTo>
                  <a:pt x="4016733" y="176559"/>
                </a:lnTo>
                <a:lnTo>
                  <a:pt x="0" y="176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14124" y="124919"/>
            <a:ext cx="1560005" cy="1560005"/>
          </a:xfrm>
          <a:custGeom>
            <a:avLst/>
            <a:gdLst/>
            <a:ahLst/>
            <a:cxnLst/>
            <a:rect l="l" t="t" r="r" b="b"/>
            <a:pathLst>
              <a:path w="1560005" h="1560005">
                <a:moveTo>
                  <a:pt x="0" y="0"/>
                </a:moveTo>
                <a:lnTo>
                  <a:pt x="1560006" y="0"/>
                </a:lnTo>
                <a:lnTo>
                  <a:pt x="1560006" y="1560005"/>
                </a:lnTo>
                <a:lnTo>
                  <a:pt x="0" y="156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08598" y="253015"/>
            <a:ext cx="8401471" cy="119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Statement: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04503" y="6077227"/>
            <a:ext cx="4878995" cy="283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45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Considering ,</a:t>
            </a:r>
          </a:p>
          <a:p>
            <a:pPr marL="873472" marR="0" lvl="1" indent="-436736" algn="ctr" defTabSz="914400" rtl="0" eaLnBrk="1" fontAlgn="auto" latinLnBrk="0" hangingPunct="1">
              <a:lnSpc>
                <a:spcPts val="5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045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task deadlines</a:t>
            </a:r>
          </a:p>
          <a:p>
            <a:pPr marL="873472" marR="0" lvl="1" indent="-436736" algn="ctr" defTabSz="914400" rtl="0" eaLnBrk="1" fontAlgn="auto" latinLnBrk="0" hangingPunct="1">
              <a:lnSpc>
                <a:spcPts val="5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045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node mobility</a:t>
            </a:r>
          </a:p>
          <a:p>
            <a:pPr marL="873472" marR="0" lvl="1" indent="-436736" algn="ctr" defTabSz="914400" rtl="0" eaLnBrk="1" fontAlgn="auto" latinLnBrk="0" hangingPunct="1">
              <a:lnSpc>
                <a:spcPts val="5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045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resource availability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6938" y="2262901"/>
            <a:ext cx="15514124" cy="33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66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59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Vehicular Edge Computing (VEC) systems must handle low-latency, mobility-sensitive task scheduling across dynamically available Vehicular Cloud (VC) resources. However, efficiently deciding where and when to execute tasks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18359" y="6771990"/>
            <a:ext cx="2690239" cy="3515010"/>
          </a:xfrm>
          <a:custGeom>
            <a:avLst/>
            <a:gdLst/>
            <a:ahLst/>
            <a:cxnLst/>
            <a:rect l="l" t="t" r="r" b="b"/>
            <a:pathLst>
              <a:path w="2690239" h="3515010">
                <a:moveTo>
                  <a:pt x="0" y="0"/>
                </a:moveTo>
                <a:lnTo>
                  <a:pt x="2690239" y="0"/>
                </a:lnTo>
                <a:lnTo>
                  <a:pt x="2690239" y="3515010"/>
                </a:lnTo>
                <a:lnTo>
                  <a:pt x="0" y="3515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57200" y="419100"/>
            <a:ext cx="10231262" cy="119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Why it is an edge problem: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2671" y="2166908"/>
            <a:ext cx="14745688" cy="4286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2572" marR="0" lvl="1" indent="-526286" algn="l" defTabSz="914400" rtl="0" eaLnBrk="1" fontAlgn="auto" latinLnBrk="0" hangingPunct="1">
              <a:lnSpc>
                <a:spcPts val="6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875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Requires localized processing to reduce round-trip latency.</a:t>
            </a:r>
          </a:p>
          <a:p>
            <a:pPr marL="1051452" marR="0" lvl="1" indent="-525726" algn="l" defTabSz="914400" rtl="0" eaLnBrk="1" fontAlgn="auto" latinLnBrk="0" hangingPunct="1">
              <a:lnSpc>
                <a:spcPts val="68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870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Vehicles cannot rely on centralized cloud due to delay and disconnection.</a:t>
            </a:r>
          </a:p>
          <a:p>
            <a:pPr marL="1052572" marR="0" lvl="1" indent="-526286" algn="l" defTabSz="914400" rtl="0" eaLnBrk="1" fontAlgn="auto" latinLnBrk="0" hangingPunct="1">
              <a:lnSpc>
                <a:spcPts val="68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875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Edge nodes provide context-aware, decentralized processing, essential for real-time vehicular systems.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42132" y="2287133"/>
            <a:ext cx="18772263" cy="774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590" marR="0" lvl="1" indent="-593795" algn="l" defTabSz="914400" rtl="0" eaLnBrk="1" fontAlgn="auto" latinLnBrk="0" hangingPunct="1">
              <a:lnSpc>
                <a:spcPts val="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5500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Low latency: Offloads tasks to nearby vehicles instead of distant cloud</a:t>
            </a:r>
          </a:p>
          <a:p>
            <a:pPr marL="1187590" marR="0" lvl="1" indent="-593795" algn="l" defTabSz="914400" rtl="0" eaLnBrk="1" fontAlgn="auto" latinLnBrk="0" hangingPunct="1">
              <a:lnSpc>
                <a:spcPts val="7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5500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Resource efficiency: Uses idle resources in vehicles, saving cost</a:t>
            </a:r>
          </a:p>
          <a:p>
            <a:pPr marL="1187590" marR="0" lvl="1" indent="-593795" algn="l" defTabSz="914400" rtl="0" eaLnBrk="1" fontAlgn="auto" latinLnBrk="0" hangingPunct="1">
              <a:lnSpc>
                <a:spcPts val="7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5500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Scalability: Distributes workload across multiple mobile edge nodes</a:t>
            </a:r>
          </a:p>
          <a:p>
            <a:pPr marL="1187590" marR="0" lvl="1" indent="-593795" algn="l" defTabSz="914400" rtl="0" eaLnBrk="1" fontAlgn="auto" latinLnBrk="0" hangingPunct="1">
              <a:lnSpc>
                <a:spcPts val="7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5500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Cost reduction: Avoids expensive cloud use by local processing</a:t>
            </a:r>
          </a:p>
          <a:p>
            <a:pPr marL="1187590" marR="0" lvl="1" indent="-593795" algn="l" defTabSz="914400" rtl="0" eaLnBrk="1" fontAlgn="auto" latinLnBrk="0" hangingPunct="1">
              <a:lnSpc>
                <a:spcPts val="7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5500" b="1" i="1" u="none" strike="noStrike" kern="1200" cap="none" spc="0" normalizeH="0" baseline="0" noProof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Real-time decision making: Supports urgent tasks (like obstacle detection or accident alerts)</a:t>
            </a:r>
          </a:p>
          <a:p>
            <a:pPr marL="0" marR="0" lvl="0" indent="0" algn="l" defTabSz="914400" rtl="0" eaLnBrk="1" fontAlgn="auto" latinLnBrk="0" hangingPunct="1">
              <a:lnSpc>
                <a:spcPts val="7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500" b="1" i="1" u="none" strike="noStrike" kern="1200" cap="none" spc="0" normalizeH="0" baseline="0" noProof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115164" y="352230"/>
            <a:ext cx="2365428" cy="1422213"/>
          </a:xfrm>
          <a:custGeom>
            <a:avLst/>
            <a:gdLst/>
            <a:ahLst/>
            <a:cxnLst/>
            <a:rect l="l" t="t" r="r" b="b"/>
            <a:pathLst>
              <a:path w="2365428" h="1422213">
                <a:moveTo>
                  <a:pt x="0" y="0"/>
                </a:moveTo>
                <a:lnTo>
                  <a:pt x="2365428" y="0"/>
                </a:lnTo>
                <a:lnTo>
                  <a:pt x="2365428" y="1422214"/>
                </a:lnTo>
                <a:lnTo>
                  <a:pt x="0" y="1422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4230" y="580659"/>
            <a:ext cx="7879170" cy="1193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Why Edge is Required 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1" y="342900"/>
            <a:ext cx="8839199" cy="1193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State of the Art Literature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77FAE50-840D-F2DF-2642-72B388651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44641"/>
              </p:ext>
            </p:extLst>
          </p:nvPr>
        </p:nvGraphicFramePr>
        <p:xfrm>
          <a:off x="1143000" y="1943100"/>
          <a:ext cx="150114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4600">
                  <a:extLst>
                    <a:ext uri="{9D8B030D-6E8A-4147-A177-3AD203B41FA5}">
                      <a16:colId xmlns:a16="http://schemas.microsoft.com/office/drawing/2014/main" val="2104437471"/>
                    </a:ext>
                  </a:extLst>
                </a:gridCol>
                <a:gridCol w="4978400">
                  <a:extLst>
                    <a:ext uri="{9D8B030D-6E8A-4147-A177-3AD203B41FA5}">
                      <a16:colId xmlns:a16="http://schemas.microsoft.com/office/drawing/2014/main" val="2400082870"/>
                    </a:ext>
                  </a:extLst>
                </a:gridCol>
                <a:gridCol w="4978400">
                  <a:extLst>
                    <a:ext uri="{9D8B030D-6E8A-4147-A177-3AD203B41FA5}">
                      <a16:colId xmlns:a16="http://schemas.microsoft.com/office/drawing/2014/main" val="235250444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rgbClr val="0F4662"/>
                          </a:solidFill>
                        </a:rPr>
                        <a:t>Approach</a:t>
                      </a:r>
                      <a:endParaRPr lang="en-AE" sz="4400" dirty="0">
                        <a:solidFill>
                          <a:srgbClr val="0F466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rgbClr val="0F4662"/>
                          </a:solidFill>
                        </a:rPr>
                        <a:t>Strengths</a:t>
                      </a:r>
                      <a:endParaRPr lang="en-AE" sz="4400" dirty="0">
                        <a:solidFill>
                          <a:srgbClr val="0F466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solidFill>
                            <a:srgbClr val="0F4662"/>
                          </a:solidFill>
                        </a:rPr>
                        <a:t>Weakness</a:t>
                      </a:r>
                      <a:endParaRPr lang="en-AE" sz="4400" dirty="0">
                        <a:solidFill>
                          <a:srgbClr val="0F466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659116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>
                          <a:solidFill>
                            <a:srgbClr val="0F4662"/>
                          </a:solidFill>
                        </a:rPr>
                        <a:t>FORESAM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0F4662"/>
                          </a:solidFill>
                        </a:rPr>
                        <a:t>Multi-criteria task ranking</a:t>
                      </a:r>
                      <a:endParaRPr lang="en-AE" sz="3200" dirty="0">
                        <a:solidFill>
                          <a:srgbClr val="0F466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F4662"/>
                          </a:solidFill>
                        </a:rPr>
                        <a:t>Greedy, drops unfit tasks</a:t>
                      </a:r>
                      <a:endParaRPr lang="en-AE" sz="2800" dirty="0">
                        <a:solidFill>
                          <a:srgbClr val="0F466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559010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4000" dirty="0">
                          <a:solidFill>
                            <a:srgbClr val="0F4662"/>
                          </a:solidFill>
                        </a:rPr>
                        <a:t>CRATOS</a:t>
                      </a:r>
                      <a:endParaRPr lang="en-AE" sz="4000" dirty="0">
                        <a:solidFill>
                          <a:srgbClr val="0F466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0F4662"/>
                          </a:solidFill>
                        </a:rPr>
                        <a:t>0/1 Knapsack for allocation</a:t>
                      </a:r>
                      <a:endParaRPr lang="en-AE" sz="3200" dirty="0">
                        <a:solidFill>
                          <a:srgbClr val="0F4662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F4662"/>
                          </a:solidFill>
                        </a:rPr>
                        <a:t>Ignores deadlines and cost</a:t>
                      </a:r>
                      <a:endParaRPr lang="en-AE" sz="2800" dirty="0">
                        <a:solidFill>
                          <a:srgbClr val="0F466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403126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4000" dirty="0">
                          <a:solidFill>
                            <a:srgbClr val="0F4662"/>
                          </a:solidFill>
                        </a:rPr>
                        <a:t>UNC</a:t>
                      </a:r>
                      <a:endParaRPr lang="en-AE" sz="4000" dirty="0">
                        <a:solidFill>
                          <a:srgbClr val="0F466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0F4662"/>
                          </a:solidFill>
                        </a:rPr>
                        <a:t>Queue-based (FCFS-like)</a:t>
                      </a:r>
                      <a:endParaRPr lang="en-AE" dirty="0">
                        <a:solidFill>
                          <a:srgbClr val="0F4662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F4662"/>
                          </a:solidFill>
                        </a:rPr>
                        <a:t>No prediction or optimization</a:t>
                      </a:r>
                      <a:endParaRPr lang="en-AE" sz="2800" dirty="0">
                        <a:solidFill>
                          <a:srgbClr val="0F466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66787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4000" dirty="0">
                          <a:solidFill>
                            <a:srgbClr val="0F4662"/>
                          </a:solidFill>
                        </a:rPr>
                        <a:t>DATE-V</a:t>
                      </a:r>
                      <a:endParaRPr lang="en-AE" sz="4000" dirty="0">
                        <a:solidFill>
                          <a:srgbClr val="0F466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rgbClr val="0F4662"/>
                          </a:solidFill>
                        </a:rPr>
                        <a:t>Context-aware RL</a:t>
                      </a:r>
                      <a:endParaRPr lang="en-AE" sz="3200" dirty="0">
                        <a:solidFill>
                          <a:srgbClr val="0F4662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F4662"/>
                          </a:solidFill>
                        </a:rPr>
                        <a:t>High cost due to task replication</a:t>
                      </a:r>
                      <a:endParaRPr lang="en-AE" sz="2800" dirty="0">
                        <a:solidFill>
                          <a:srgbClr val="0F4662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601009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r>
                        <a:rPr lang="en-US" sz="4000" dirty="0">
                          <a:solidFill>
                            <a:srgbClr val="0F4662"/>
                          </a:solidFill>
                        </a:rPr>
                        <a:t>PSOCO</a:t>
                      </a:r>
                      <a:endParaRPr lang="en-AE" sz="4000" dirty="0">
                        <a:solidFill>
                          <a:srgbClr val="0F466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rgbClr val="0F4662"/>
                          </a:solidFill>
                        </a:rPr>
                        <a:t>Swarm optimization</a:t>
                      </a:r>
                      <a:endParaRPr lang="en-AE" sz="3200" dirty="0">
                        <a:solidFill>
                          <a:srgbClr val="0F4662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F4662"/>
                          </a:solidFill>
                        </a:rPr>
                        <a:t>Slow convergence</a:t>
                      </a:r>
                      <a:endParaRPr lang="en-AE" sz="2800" dirty="0">
                        <a:solidFill>
                          <a:srgbClr val="0F4662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57342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6556E1-2F81-E044-5B4F-E27493869ED6}"/>
              </a:ext>
            </a:extLst>
          </p:cNvPr>
          <p:cNvSpPr txBox="1"/>
          <p:nvPr/>
        </p:nvSpPr>
        <p:spPr>
          <a:xfrm>
            <a:off x="304801" y="7734300"/>
            <a:ext cx="14401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4800" b="1" i="1" dirty="0">
                <a:solidFill>
                  <a:srgbClr val="0F4662"/>
                </a:solidFill>
                <a:latin typeface="Cormorant Garamond" panose="020B0604020202020204" charset="0"/>
              </a:rPr>
              <a:t>Remarks </a:t>
            </a:r>
            <a:r>
              <a:rPr lang="en-US" sz="4800" b="1" dirty="0">
                <a:solidFill>
                  <a:srgbClr val="0F4662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4662"/>
                </a:solidFill>
              </a:rPr>
              <a:t> No method considers mobility, deadlines, and cost together.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F4662"/>
                </a:solidFill>
              </a:rPr>
              <a:t> MARINA is the first to unify all using hybrid scheduling + prediction</a:t>
            </a:r>
            <a:r>
              <a:rPr lang="en-US" dirty="0">
                <a:solidFill>
                  <a:srgbClr val="0F466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11" b="-311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6478" y="1797673"/>
            <a:ext cx="16524923" cy="8849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  LSTM Based Resource Prediction</a:t>
            </a:r>
          </a:p>
          <a:p>
            <a:pPr marL="971552" marR="0" lvl="1" indent="-485776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5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Predicts CPU/storage availability in future time slots.</a:t>
            </a:r>
          </a:p>
          <a:p>
            <a:pPr marL="971552" marR="0" lvl="1" indent="-485776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5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Trained on time-series data from vehicle mobility and past resource usage.</a:t>
            </a:r>
          </a:p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  Pareto Optimization</a:t>
            </a:r>
          </a:p>
          <a:p>
            <a:pPr marL="971552" marR="0" lvl="1" indent="-485776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5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Chooses tasks that jointly minimize processing time and deadline proximity.</a:t>
            </a:r>
          </a:p>
          <a:p>
            <a:pPr marL="971552" marR="0" lvl="1" indent="-485776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5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Helps in selecting a balanced and cost-effective task set.</a:t>
            </a:r>
          </a:p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  Bin Covering Problem (BCP) with FFD Heuristic</a:t>
            </a:r>
          </a:p>
          <a:p>
            <a:pPr marL="971552" marR="0" lvl="1" indent="-485776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5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Packs selected tasks into VCs with max utilization.</a:t>
            </a:r>
          </a:p>
          <a:p>
            <a:pPr marL="971552" marR="0" lvl="1" indent="-485776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5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FFD is used for efficient solution: O(n log n).</a:t>
            </a:r>
          </a:p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1" i="1" u="none" strike="noStrike" kern="1200" cap="none" spc="0" normalizeH="0" baseline="0" noProof="0" dirty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743462" y="183792"/>
            <a:ext cx="2732690" cy="2661923"/>
          </a:xfrm>
          <a:custGeom>
            <a:avLst/>
            <a:gdLst/>
            <a:ahLst/>
            <a:cxnLst/>
            <a:rect l="l" t="t" r="r" b="b"/>
            <a:pathLst>
              <a:path w="2732690" h="2661923">
                <a:moveTo>
                  <a:pt x="0" y="0"/>
                </a:moveTo>
                <a:lnTo>
                  <a:pt x="2732690" y="0"/>
                </a:lnTo>
                <a:lnTo>
                  <a:pt x="2732690" y="2661923"/>
                </a:lnTo>
                <a:lnTo>
                  <a:pt x="0" y="2661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6478" y="320969"/>
            <a:ext cx="3642122" cy="1193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Algorithm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3009" y="1818304"/>
            <a:ext cx="17181981" cy="1252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Implementation Strategy &amp; Simulation Plan</a:t>
            </a:r>
          </a:p>
          <a:p>
            <a:pPr marL="1079501" marR="0" lvl="1" indent="-539750" algn="l" defTabSz="9144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Model Vehicles, Tasks, and VCs in the simulation.</a:t>
            </a:r>
          </a:p>
          <a:p>
            <a:pPr marL="1079501" marR="0" lvl="1" indent="-539750" algn="l" defTabSz="9144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Each vehicle and RSU in the Vehicular Cloud (VC) sends its current status to the VEC Controller, periodically.</a:t>
            </a:r>
          </a:p>
          <a:p>
            <a:pPr marL="1079501" marR="0" lvl="1" indent="-539750" algn="l" defTabSz="9144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Train and Integrate the LSTM Prediction Model in Python/TensorFlow.</a:t>
            </a:r>
          </a:p>
          <a:p>
            <a:pPr marL="1079501" marR="0" lvl="1" indent="-539750" algn="l" defTabSz="9144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Implement Pareto and Bin Covering-based Scheduler in iFogSim2.</a:t>
            </a:r>
          </a:p>
          <a:p>
            <a:pPr marL="1079501" marR="0" lvl="1" indent="-539750" algn="l" defTabSz="914400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5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Evaluate with different task arrival rates, deadlines, and mobility patterns</a:t>
            </a:r>
          </a:p>
          <a:p>
            <a:pPr marL="0" marR="0" lvl="0" indent="0" algn="l" defTabSz="914400" rtl="0" eaLnBrk="1" fontAlgn="auto" latinLnBrk="0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1" u="none" strike="noStrike" kern="1200" cap="none" spc="0" normalizeH="0" baseline="0" noProof="0" dirty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marR="0" lvl="0" indent="0" algn="l" defTabSz="914400" rtl="0" eaLnBrk="1" fontAlgn="auto" latinLnBrk="0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1" u="none" strike="noStrike" kern="1200" cap="none" spc="0" normalizeH="0" baseline="0" noProof="0" dirty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marR="0" lvl="0" indent="0" algn="l" defTabSz="914400" rtl="0" eaLnBrk="1" fontAlgn="auto" latinLnBrk="0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1" u="none" strike="noStrike" kern="1200" cap="none" spc="0" normalizeH="0" baseline="0" noProof="0" dirty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marR="0" lvl="0" indent="0" algn="l" defTabSz="914400" rtl="0" eaLnBrk="1" fontAlgn="auto" latinLnBrk="0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1" u="none" strike="noStrike" kern="1200" cap="none" spc="0" normalizeH="0" baseline="0" noProof="0" dirty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  <a:p>
            <a:pPr marL="0" marR="0" lvl="0" indent="0" algn="l" defTabSz="914400" rtl="0" eaLnBrk="1" fontAlgn="auto" latinLnBrk="0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1" u="none" strike="noStrike" kern="1200" cap="none" spc="0" normalizeH="0" baseline="0" noProof="0" dirty="0">
              <a:ln>
                <a:noFill/>
              </a:ln>
              <a:solidFill>
                <a:srgbClr val="0F4662"/>
              </a:solidFill>
              <a:effectLst/>
              <a:uLnTx/>
              <a:uFillTx/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838138" y="195736"/>
            <a:ext cx="2283615" cy="2254551"/>
          </a:xfrm>
          <a:custGeom>
            <a:avLst/>
            <a:gdLst/>
            <a:ahLst/>
            <a:cxnLst/>
            <a:rect l="l" t="t" r="r" b="b"/>
            <a:pathLst>
              <a:path w="2283615" h="2254551">
                <a:moveTo>
                  <a:pt x="0" y="0"/>
                </a:moveTo>
                <a:lnTo>
                  <a:pt x="2283615" y="0"/>
                </a:lnTo>
                <a:lnTo>
                  <a:pt x="2283615" y="2254551"/>
                </a:lnTo>
                <a:lnTo>
                  <a:pt x="0" y="2254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304800" y="298048"/>
            <a:ext cx="7043369" cy="141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6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solidFill>
                  <a:srgbClr val="0F4662"/>
                </a:solidFill>
                <a:effectLst/>
                <a:uLnTx/>
                <a:uFillTx/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Plan of Action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795</Words>
  <Application>Microsoft Office PowerPoint</Application>
  <PresentationFormat>Custom</PresentationFormat>
  <Paragraphs>112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Quicksand Bold</vt:lpstr>
      <vt:lpstr>Arial</vt:lpstr>
      <vt:lpstr>Arimo</vt:lpstr>
      <vt:lpstr>Cormorant Garamond</vt:lpstr>
      <vt:lpstr>Calibri</vt:lpstr>
      <vt:lpstr>Cormorant Garamond Bold</vt:lpstr>
      <vt:lpstr>Cormorant Garamond Bold Italics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dc:creator>Karthik</dc:creator>
  <cp:lastModifiedBy>Harish Veylan</cp:lastModifiedBy>
  <cp:revision>24</cp:revision>
  <dcterms:created xsi:type="dcterms:W3CDTF">2006-08-16T00:00:00Z</dcterms:created>
  <dcterms:modified xsi:type="dcterms:W3CDTF">2025-08-01T03:20:01Z</dcterms:modified>
  <dc:identifier>DAGuee6tPg0</dc:identifier>
</cp:coreProperties>
</file>